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58" r:id="rId6"/>
    <p:sldId id="259" r:id="rId7"/>
    <p:sldId id="263" r:id="rId8"/>
    <p:sldId id="264" r:id="rId9"/>
    <p:sldId id="266" r:id="rId10"/>
    <p:sldId id="267" r:id="rId11"/>
    <p:sldId id="268" r:id="rId12"/>
    <p:sldId id="272" r:id="rId13"/>
    <p:sldId id="269" r:id="rId14"/>
    <p:sldId id="273" r:id="rId15"/>
    <p:sldId id="270" r:id="rId16"/>
    <p:sldId id="274" r:id="rId17"/>
    <p:sldId id="271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66" d="100"/>
          <a:sy n="66" d="100"/>
        </p:scale>
        <p:origin x="1086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8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1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8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0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7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8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60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1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4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62AF-23DB-44DE-9AA0-8B5E3E22EF8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F5E1C-08CC-4446-9B4B-A62BE99E4DB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1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solidFill>
            <a:srgbClr val="C00000"/>
          </a:solidFill>
        </p:spPr>
        <p:txBody>
          <a:bodyPr>
            <a:noAutofit/>
          </a:bodyPr>
          <a:lstStyle/>
          <a:p>
            <a:r>
              <a:rPr lang="es-ES" sz="16600" dirty="0" smtClean="0">
                <a:solidFill>
                  <a:schemeClr val="bg1"/>
                </a:solidFill>
              </a:rPr>
              <a:t>INI3111</a:t>
            </a:r>
            <a:endParaRPr lang="en-US" sz="166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dirty="0" smtClean="0"/>
              <a:t>Test Preparation </a:t>
            </a:r>
          </a:p>
          <a:p>
            <a:r>
              <a:rPr lang="en-US" dirty="0" smtClean="0"/>
              <a:t>Files 4, 5, and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7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30935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Vocabulary 5A: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Verbs phrases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3877945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Grammar 5A:</a:t>
            </a:r>
          </a:p>
          <a:p>
            <a:pPr algn="ctr"/>
            <a:r>
              <a:rPr lang="es-ES" dirty="0" smtClean="0">
                <a:solidFill>
                  <a:srgbClr val="FFFF00"/>
                </a:solidFill>
              </a:rPr>
              <a:t>Can / </a:t>
            </a:r>
            <a:r>
              <a:rPr lang="es-ES" dirty="0" err="1" smtClean="0">
                <a:solidFill>
                  <a:srgbClr val="FFFF00"/>
                </a:solidFill>
              </a:rPr>
              <a:t>Can’t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253650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rgbClr val="FF0000"/>
                </a:solidFill>
              </a:rPr>
              <a:t>Forget</a:t>
            </a:r>
            <a:r>
              <a:rPr lang="es-ES" dirty="0" smtClean="0">
                <a:solidFill>
                  <a:srgbClr val="FF0000"/>
                </a:solidFill>
              </a:rPr>
              <a:t> – </a:t>
            </a:r>
            <a:r>
              <a:rPr lang="es-ES" dirty="0" err="1" smtClean="0">
                <a:solidFill>
                  <a:srgbClr val="FF0000"/>
                </a:solidFill>
              </a:rPr>
              <a:t>Find</a:t>
            </a:r>
            <a:r>
              <a:rPr lang="es-ES" dirty="0" smtClean="0">
                <a:solidFill>
                  <a:srgbClr val="FF0000"/>
                </a:solidFill>
              </a:rPr>
              <a:t> – </a:t>
            </a:r>
            <a:r>
              <a:rPr lang="es-ES" dirty="0" err="1" smtClean="0">
                <a:solidFill>
                  <a:srgbClr val="FF0000"/>
                </a:solidFill>
              </a:rPr>
              <a:t>Remember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smtClean="0">
                <a:solidFill>
                  <a:srgbClr val="FF0000"/>
                </a:solidFill>
              </a:rPr>
              <a:t>– Use – etc…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52835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 </a:t>
            </a:r>
            <a:r>
              <a:rPr lang="en-US" dirty="0" smtClean="0">
                <a:solidFill>
                  <a:srgbClr val="FF0000"/>
                </a:solidFill>
              </a:rPr>
              <a:t>can</a:t>
            </a:r>
            <a:r>
              <a:rPr lang="en-US" dirty="0" smtClean="0"/>
              <a:t> draw very well, but I </a:t>
            </a:r>
            <a:r>
              <a:rPr lang="en-US" dirty="0" smtClean="0">
                <a:solidFill>
                  <a:srgbClr val="FF0000"/>
                </a:solidFill>
              </a:rPr>
              <a:t>can’t</a:t>
            </a:r>
            <a:r>
              <a:rPr lang="en-US" dirty="0" smtClean="0"/>
              <a:t> 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905" t="13724" r="69788" b="18381"/>
          <a:stretch/>
        </p:blipFill>
        <p:spPr>
          <a:xfrm>
            <a:off x="0" y="0"/>
            <a:ext cx="2946400" cy="682951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60094" y="0"/>
            <a:ext cx="9731905" cy="70173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780" dirty="0" smtClean="0">
                <a:solidFill>
                  <a:srgbClr val="00B0F0"/>
                </a:solidFill>
              </a:rPr>
              <a:t>Comprar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Llamar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Bailar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Dibujar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Conducir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Encontrar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Olvidar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Dar</a:t>
            </a:r>
          </a:p>
          <a:p>
            <a:r>
              <a:rPr lang="es-ES" sz="1780" dirty="0" err="1" smtClean="0">
                <a:solidFill>
                  <a:srgbClr val="00B0F0"/>
                </a:solidFill>
              </a:rPr>
              <a:t>Oir</a:t>
            </a:r>
            <a:endParaRPr lang="es-ES" sz="1780" dirty="0" smtClean="0">
              <a:solidFill>
                <a:srgbClr val="00B0F0"/>
              </a:solidFill>
            </a:endParaRPr>
          </a:p>
          <a:p>
            <a:r>
              <a:rPr lang="es-ES" sz="1780" dirty="0" smtClean="0">
                <a:solidFill>
                  <a:srgbClr val="00B0F0"/>
                </a:solidFill>
              </a:rPr>
              <a:t>Ayudar</a:t>
            </a:r>
            <a:endParaRPr lang="en-US" sz="1780" dirty="0" smtClean="0">
              <a:solidFill>
                <a:srgbClr val="00B0F0"/>
              </a:solidFill>
            </a:endParaRPr>
          </a:p>
          <a:p>
            <a:r>
              <a:rPr lang="es-ES" sz="1780" dirty="0" smtClean="0">
                <a:solidFill>
                  <a:srgbClr val="00B0F0"/>
                </a:solidFill>
              </a:rPr>
              <a:t>Buscar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Conocer/juntarse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Pintar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Jugar / tocar un instrumento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Recordar</a:t>
            </a:r>
          </a:p>
          <a:p>
            <a:endParaRPr lang="es-ES" sz="1780" dirty="0" smtClean="0">
              <a:solidFill>
                <a:srgbClr val="00B0F0"/>
              </a:solidFill>
            </a:endParaRPr>
          </a:p>
          <a:p>
            <a:r>
              <a:rPr lang="es-ES" sz="1780" dirty="0" smtClean="0">
                <a:solidFill>
                  <a:srgbClr val="00B0F0"/>
                </a:solidFill>
              </a:rPr>
              <a:t>Correr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Ver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Cantar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Nadar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Tomar</a:t>
            </a:r>
            <a:r>
              <a:rPr lang="es-ES" sz="1780" dirty="0">
                <a:solidFill>
                  <a:srgbClr val="00B0F0"/>
                </a:solidFill>
              </a:rPr>
              <a:t> </a:t>
            </a:r>
            <a:r>
              <a:rPr lang="es-ES" sz="1780" dirty="0" smtClean="0">
                <a:solidFill>
                  <a:srgbClr val="00B0F0"/>
                </a:solidFill>
              </a:rPr>
              <a:t>(fotos)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Conversar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Contar (a alguien un secreto)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Usar</a:t>
            </a:r>
          </a:p>
          <a:p>
            <a:r>
              <a:rPr lang="es-ES" sz="1780" dirty="0" smtClean="0">
                <a:solidFill>
                  <a:srgbClr val="00B0F0"/>
                </a:solidFill>
              </a:rPr>
              <a:t>esperar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665" y="3387423"/>
            <a:ext cx="4343400" cy="28956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358663" y="6261208"/>
            <a:ext cx="4343401" cy="430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 </a:t>
            </a:r>
            <a:r>
              <a:rPr lang="es-ES" dirty="0" err="1" smtClean="0">
                <a:solidFill>
                  <a:srgbClr val="FFFF00"/>
                </a:solidFill>
              </a:rPr>
              <a:t>can’t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remember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I </a:t>
            </a:r>
            <a:r>
              <a:rPr lang="es-ES" dirty="0" err="1" smtClean="0"/>
              <a:t>saved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photo</a:t>
            </a:r>
            <a:endParaRPr lang="en-US" dirty="0"/>
          </a:p>
        </p:txBody>
      </p:sp>
      <p:cxnSp>
        <p:nvCxnSpPr>
          <p:cNvPr id="7" name="Conector recto 6"/>
          <p:cNvCxnSpPr/>
          <p:nvPr/>
        </p:nvCxnSpPr>
        <p:spPr>
          <a:xfrm>
            <a:off x="0" y="32004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0" y="59320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0" y="86636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89382" y="0"/>
            <a:ext cx="8202618" cy="6731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s-ES" dirty="0" err="1" smtClean="0"/>
              <a:t>Vocabulary</a:t>
            </a:r>
            <a:r>
              <a:rPr lang="es-ES" dirty="0" smtClean="0"/>
              <a:t> 1</a:t>
            </a:r>
            <a:endParaRPr lang="en-US" dirty="0"/>
          </a:p>
        </p:txBody>
      </p:sp>
      <p:cxnSp>
        <p:nvCxnSpPr>
          <p:cNvPr id="15" name="Conector recto 14"/>
          <p:cNvCxnSpPr/>
          <p:nvPr/>
        </p:nvCxnSpPr>
        <p:spPr>
          <a:xfrm>
            <a:off x="0" y="113952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0" y="141268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0" y="168584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0" y="195900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0" y="223216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0" y="250532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0" y="277848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0" y="305164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0" y="332480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0" y="359796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0" y="387112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0" y="414428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0" y="441744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0" y="469060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0" y="496376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0" y="523692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0" y="551008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0" y="578324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0" y="605640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0" y="632956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0" y="6602730"/>
            <a:ext cx="537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5135653" y="844673"/>
            <a:ext cx="6446520" cy="242722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 smtClean="0">
                <a:solidFill>
                  <a:schemeClr val="tx1"/>
                </a:solidFill>
              </a:rPr>
              <a:t>ABILITIES/SKILLS</a:t>
            </a:r>
          </a:p>
          <a:p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A: </a:t>
            </a:r>
            <a:r>
              <a:rPr lang="es-ES" sz="2800" dirty="0" smtClean="0">
                <a:solidFill>
                  <a:srgbClr val="00B0F0"/>
                </a:solidFill>
              </a:rPr>
              <a:t>Can</a:t>
            </a:r>
            <a:r>
              <a:rPr lang="es-ES" sz="2800" dirty="0" smtClean="0">
                <a:solidFill>
                  <a:schemeClr val="tx1"/>
                </a:solidFill>
              </a:rPr>
              <a:t> </a:t>
            </a:r>
            <a:r>
              <a:rPr lang="es-ES" sz="2800" dirty="0" err="1" smtClean="0">
                <a:solidFill>
                  <a:schemeClr val="tx1"/>
                </a:solidFill>
              </a:rPr>
              <a:t>you</a:t>
            </a:r>
            <a:r>
              <a:rPr lang="es-ES" sz="2800" dirty="0" smtClean="0">
                <a:solidFill>
                  <a:schemeClr val="tx1"/>
                </a:solidFill>
              </a:rPr>
              <a:t> drive a car?</a:t>
            </a:r>
          </a:p>
          <a:p>
            <a:r>
              <a:rPr lang="es-ES" sz="2800" dirty="0" smtClean="0">
                <a:solidFill>
                  <a:schemeClr val="tx1"/>
                </a:solidFill>
              </a:rPr>
              <a:t>B: Yes, I </a:t>
            </a:r>
            <a:r>
              <a:rPr lang="es-ES" sz="2800" dirty="0" smtClean="0">
                <a:solidFill>
                  <a:srgbClr val="00B0F0"/>
                </a:solidFill>
              </a:rPr>
              <a:t>can</a:t>
            </a:r>
            <a:r>
              <a:rPr lang="es-ES" sz="2800" dirty="0" smtClean="0">
                <a:solidFill>
                  <a:schemeClr val="tx1"/>
                </a:solidFill>
              </a:rPr>
              <a:t> drive </a:t>
            </a:r>
            <a:r>
              <a:rPr lang="es-ES" sz="2800" dirty="0" err="1" smtClean="0">
                <a:solidFill>
                  <a:schemeClr val="tx1"/>
                </a:solidFill>
              </a:rPr>
              <a:t>very</a:t>
            </a:r>
            <a:r>
              <a:rPr lang="es-ES" sz="2800" dirty="0" smtClean="0">
                <a:solidFill>
                  <a:schemeClr val="tx1"/>
                </a:solidFill>
              </a:rPr>
              <a:t> </a:t>
            </a:r>
            <a:r>
              <a:rPr lang="es-ES" sz="2800" dirty="0" err="1" smtClean="0">
                <a:solidFill>
                  <a:schemeClr val="tx1"/>
                </a:solidFill>
              </a:rPr>
              <a:t>well</a:t>
            </a:r>
            <a:r>
              <a:rPr lang="es-ES" sz="2800" dirty="0" smtClean="0">
                <a:solidFill>
                  <a:schemeClr val="tx1"/>
                </a:solidFill>
              </a:rPr>
              <a:t>. I </a:t>
            </a:r>
            <a:r>
              <a:rPr lang="es-ES" sz="2800" dirty="0" smtClean="0">
                <a:solidFill>
                  <a:srgbClr val="00B0F0"/>
                </a:solidFill>
              </a:rPr>
              <a:t>can</a:t>
            </a:r>
            <a:r>
              <a:rPr lang="es-ES" sz="2800" dirty="0" smtClean="0">
                <a:solidFill>
                  <a:schemeClr val="tx1"/>
                </a:solidFill>
              </a:rPr>
              <a:t> drive a car, </a:t>
            </a:r>
            <a:r>
              <a:rPr lang="es-ES" sz="2800" dirty="0" err="1" smtClean="0">
                <a:solidFill>
                  <a:schemeClr val="tx1"/>
                </a:solidFill>
              </a:rPr>
              <a:t>but</a:t>
            </a:r>
            <a:r>
              <a:rPr lang="es-ES" sz="2800" dirty="0" smtClean="0">
                <a:solidFill>
                  <a:schemeClr val="tx1"/>
                </a:solidFill>
              </a:rPr>
              <a:t> I </a:t>
            </a:r>
            <a:r>
              <a:rPr lang="es-ES" sz="2800" dirty="0" err="1" smtClean="0">
                <a:solidFill>
                  <a:srgbClr val="FF0000"/>
                </a:solidFill>
              </a:rPr>
              <a:t>can’t</a:t>
            </a:r>
            <a:r>
              <a:rPr lang="es-ES" sz="2800" dirty="0" smtClean="0">
                <a:solidFill>
                  <a:schemeClr val="tx1"/>
                </a:solidFill>
              </a:rPr>
              <a:t> drive a </a:t>
            </a:r>
            <a:r>
              <a:rPr lang="es-ES" sz="2800" dirty="0" err="1" smtClean="0">
                <a:solidFill>
                  <a:schemeClr val="tx1"/>
                </a:solidFill>
              </a:rPr>
              <a:t>truck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30935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Vocabulary </a:t>
            </a:r>
            <a:r>
              <a:rPr lang="en-US" dirty="0" smtClean="0">
                <a:solidFill>
                  <a:schemeClr val="bg1"/>
                </a:solidFill>
              </a:rPr>
              <a:t>5B: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Verbs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3877945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Grammar </a:t>
            </a:r>
            <a:r>
              <a:rPr lang="en-US" dirty="0" smtClean="0">
                <a:solidFill>
                  <a:schemeClr val="bg1"/>
                </a:solidFill>
              </a:rPr>
              <a:t>5B: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Present Continuous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253650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Argue – Have a party – Play the drums – Bark – Shout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52835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baby next door </a:t>
            </a:r>
            <a:r>
              <a:rPr lang="en-US" dirty="0" smtClean="0">
                <a:solidFill>
                  <a:srgbClr val="FF0000"/>
                </a:solidFill>
              </a:rPr>
              <a:t>is</a:t>
            </a:r>
            <a:r>
              <a:rPr lang="en-US" dirty="0" smtClean="0"/>
              <a:t> cry</a:t>
            </a:r>
            <a:r>
              <a:rPr lang="en-US" dirty="0" smtClean="0">
                <a:solidFill>
                  <a:srgbClr val="FF0000"/>
                </a:solidFill>
              </a:rPr>
              <a:t>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6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5B: What </a:t>
            </a:r>
            <a:r>
              <a:rPr lang="en-US" dirty="0" smtClean="0">
                <a:solidFill>
                  <a:schemeClr val="bg1"/>
                </a:solidFill>
              </a:rPr>
              <a:t>are they doing? (Present Continuous)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3139"/>
            <a:ext cx="4184989" cy="235485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61" y="2173139"/>
            <a:ext cx="2064140" cy="23548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73" y="2172292"/>
            <a:ext cx="3533555" cy="2355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5"/>
          <a:stretch/>
        </p:blipFill>
        <p:spPr>
          <a:xfrm>
            <a:off x="9962900" y="2172292"/>
            <a:ext cx="1922353" cy="2355703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0" y="1943100"/>
            <a:ext cx="647700" cy="647700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n-US" dirty="0"/>
          </a:p>
        </p:txBody>
      </p:sp>
      <p:sp>
        <p:nvSpPr>
          <p:cNvPr id="9" name="Elipse 8"/>
          <p:cNvSpPr/>
          <p:nvPr/>
        </p:nvSpPr>
        <p:spPr>
          <a:xfrm>
            <a:off x="4194261" y="1943100"/>
            <a:ext cx="647700" cy="647700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n-US" dirty="0"/>
          </a:p>
        </p:txBody>
      </p:sp>
      <p:sp>
        <p:nvSpPr>
          <p:cNvPr id="10" name="Elipse 9"/>
          <p:cNvSpPr/>
          <p:nvPr/>
        </p:nvSpPr>
        <p:spPr>
          <a:xfrm>
            <a:off x="6430880" y="1943100"/>
            <a:ext cx="647700" cy="647700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n-US" dirty="0"/>
          </a:p>
        </p:txBody>
      </p:sp>
      <p:sp>
        <p:nvSpPr>
          <p:cNvPr id="11" name="Elipse 10"/>
          <p:cNvSpPr/>
          <p:nvPr/>
        </p:nvSpPr>
        <p:spPr>
          <a:xfrm>
            <a:off x="9973886" y="1848442"/>
            <a:ext cx="647700" cy="647700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n-US" dirty="0"/>
          </a:p>
        </p:txBody>
      </p:sp>
      <p:sp>
        <p:nvSpPr>
          <p:cNvPr id="12" name="Rectángulo 11"/>
          <p:cNvSpPr/>
          <p:nvPr/>
        </p:nvSpPr>
        <p:spPr>
          <a:xfrm>
            <a:off x="758994" y="4875530"/>
            <a:ext cx="1333500" cy="1562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Verbs: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Bark</a:t>
            </a:r>
            <a:endParaRPr lang="en-US" dirty="0"/>
          </a:p>
        </p:txBody>
      </p:sp>
      <p:sp>
        <p:nvSpPr>
          <p:cNvPr id="13" name="Rectángulo 12"/>
          <p:cNvSpPr/>
          <p:nvPr/>
        </p:nvSpPr>
        <p:spPr>
          <a:xfrm>
            <a:off x="2255171" y="4875530"/>
            <a:ext cx="4525880" cy="698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1 – They </a:t>
            </a:r>
            <a:r>
              <a:rPr lang="en-US" sz="2800" dirty="0" smtClean="0">
                <a:solidFill>
                  <a:srgbClr val="FF0000"/>
                </a:solidFill>
              </a:rPr>
              <a:t>are</a:t>
            </a:r>
            <a:r>
              <a:rPr lang="en-US" sz="2800" dirty="0" smtClean="0">
                <a:solidFill>
                  <a:schemeClr val="tx1"/>
                </a:solidFill>
              </a:rPr>
              <a:t> argu</a:t>
            </a:r>
            <a:r>
              <a:rPr lang="en-US" sz="2800" dirty="0" smtClean="0">
                <a:solidFill>
                  <a:srgbClr val="FF0000"/>
                </a:solidFill>
              </a:rPr>
              <a:t>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0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30935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Vocabulary </a:t>
            </a:r>
            <a:r>
              <a:rPr lang="en-US" dirty="0" smtClean="0">
                <a:solidFill>
                  <a:schemeClr val="bg1"/>
                </a:solidFill>
              </a:rPr>
              <a:t>5C: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Verbs / Dates / Weather / Seasons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3877945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Grammar </a:t>
            </a:r>
            <a:r>
              <a:rPr lang="en-US" dirty="0" smtClean="0">
                <a:solidFill>
                  <a:schemeClr val="bg1"/>
                </a:solidFill>
              </a:rPr>
              <a:t>5C: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Simple Present vs. Present Continuous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253650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Shine – Rain – Snow / May 25</a:t>
            </a:r>
            <a:r>
              <a:rPr lang="en-US" baseline="30000" dirty="0" smtClean="0">
                <a:solidFill>
                  <a:srgbClr val="FF0000"/>
                </a:solidFill>
              </a:rPr>
              <a:t>th</a:t>
            </a:r>
            <a:r>
              <a:rPr lang="en-US" dirty="0" smtClean="0">
                <a:solidFill>
                  <a:srgbClr val="FF0000"/>
                </a:solidFill>
              </a:rPr>
              <a:t> / Foggy – Cloudy – Windy – Warm / Summer – Fall – Winter - Spring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52835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 </a:t>
            </a:r>
            <a:r>
              <a:rPr lang="en-US" dirty="0" smtClean="0">
                <a:solidFill>
                  <a:srgbClr val="FF0000"/>
                </a:solidFill>
              </a:rPr>
              <a:t>walk</a:t>
            </a:r>
            <a:r>
              <a:rPr lang="en-US" dirty="0" smtClean="0"/>
              <a:t> to work every day, but today I</a:t>
            </a:r>
            <a:r>
              <a:rPr lang="en-US" dirty="0" smtClean="0">
                <a:solidFill>
                  <a:srgbClr val="FF0000"/>
                </a:solidFill>
              </a:rPr>
              <a:t>’m</a:t>
            </a:r>
            <a:r>
              <a:rPr lang="en-US" dirty="0" smtClean="0"/>
              <a:t> tak</a:t>
            </a:r>
            <a:r>
              <a:rPr lang="en-US" dirty="0" smtClean="0">
                <a:solidFill>
                  <a:srgbClr val="FF0000"/>
                </a:solidFill>
              </a:rPr>
              <a:t>ing</a:t>
            </a:r>
            <a:r>
              <a:rPr lang="en-US" dirty="0" smtClean="0"/>
              <a:t> the bus because it</a:t>
            </a:r>
            <a:r>
              <a:rPr lang="en-US" dirty="0" smtClean="0">
                <a:solidFill>
                  <a:srgbClr val="FF0000"/>
                </a:solidFill>
              </a:rPr>
              <a:t>’s</a:t>
            </a:r>
            <a:r>
              <a:rPr lang="en-US" dirty="0" smtClean="0"/>
              <a:t> rain</a:t>
            </a:r>
            <a:r>
              <a:rPr lang="en-US" dirty="0" smtClean="0">
                <a:solidFill>
                  <a:srgbClr val="FF0000"/>
                </a:solidFill>
              </a:rPr>
              <a:t>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4572397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66108" y="615632"/>
            <a:ext cx="8581391" cy="1185228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Simple Present Vs Present Continuous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166109" y="2264251"/>
            <a:ext cx="8581390" cy="2852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This is Bastian. He is a waiter and he </a:t>
            </a:r>
            <a:r>
              <a:rPr lang="en-US" sz="2400" b="1" dirty="0" smtClean="0">
                <a:solidFill>
                  <a:srgbClr val="00B050"/>
                </a:solidFill>
              </a:rPr>
              <a:t>works</a:t>
            </a:r>
            <a:r>
              <a:rPr lang="en-US" sz="2400" dirty="0" smtClean="0">
                <a:solidFill>
                  <a:schemeClr val="tx1"/>
                </a:solidFill>
              </a:rPr>
              <a:t> in a restaurant. He </a:t>
            </a:r>
            <a:r>
              <a:rPr lang="en-US" sz="2400" b="1" dirty="0" smtClean="0">
                <a:solidFill>
                  <a:srgbClr val="00B050"/>
                </a:solidFill>
              </a:rPr>
              <a:t>usually drives </a:t>
            </a:r>
            <a:r>
              <a:rPr lang="en-US" sz="2400" dirty="0" smtClean="0">
                <a:solidFill>
                  <a:schemeClr val="tx1"/>
                </a:solidFill>
              </a:rPr>
              <a:t>to work, but today he </a:t>
            </a:r>
            <a:r>
              <a:rPr lang="en-US" sz="2400" b="1" dirty="0" smtClean="0">
                <a:solidFill>
                  <a:srgbClr val="00B0F0"/>
                </a:solidFill>
              </a:rPr>
              <a:t>is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1" dirty="0" smtClean="0">
                <a:solidFill>
                  <a:srgbClr val="00B0F0"/>
                </a:solidFill>
              </a:rPr>
              <a:t>walking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because his car is broken. He </a:t>
            </a:r>
            <a:r>
              <a:rPr lang="en-US" sz="2400" b="1" dirty="0" smtClean="0">
                <a:solidFill>
                  <a:srgbClr val="00B050"/>
                </a:solidFill>
              </a:rPr>
              <a:t>always wears </a:t>
            </a:r>
            <a:r>
              <a:rPr lang="en-US" sz="2400" dirty="0" smtClean="0">
                <a:solidFill>
                  <a:schemeClr val="tx1"/>
                </a:solidFill>
              </a:rPr>
              <a:t>jeans and a t-shirt, but today </a:t>
            </a:r>
            <a:r>
              <a:rPr lang="en-US" sz="2400" b="1" dirty="0" smtClean="0">
                <a:solidFill>
                  <a:srgbClr val="00B0F0"/>
                </a:solidFill>
              </a:rPr>
              <a:t>he is wearing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a suit because he is having a meeting. Right now </a:t>
            </a:r>
            <a:r>
              <a:rPr lang="en-US" sz="2400" b="1" dirty="0" smtClean="0">
                <a:solidFill>
                  <a:srgbClr val="00B0F0"/>
                </a:solidFill>
              </a:rPr>
              <a:t>he is arguing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with his boss on WhatsApp. They </a:t>
            </a:r>
            <a:r>
              <a:rPr lang="en-US" sz="2400" b="1" dirty="0" smtClean="0">
                <a:solidFill>
                  <a:srgbClr val="00B050"/>
                </a:solidFill>
              </a:rPr>
              <a:t>have</a:t>
            </a:r>
            <a:r>
              <a:rPr lang="en-US" sz="2400" dirty="0" smtClean="0">
                <a:solidFill>
                  <a:schemeClr val="tx1"/>
                </a:solidFill>
              </a:rPr>
              <a:t> a good relationship, but today his boss is angry because Bastian </a:t>
            </a:r>
            <a:r>
              <a:rPr lang="en-US" sz="2400" b="1" dirty="0" smtClean="0">
                <a:solidFill>
                  <a:srgbClr val="00B0F0"/>
                </a:solidFill>
              </a:rPr>
              <a:t>is arriving </a:t>
            </a:r>
            <a:r>
              <a:rPr lang="en-US" sz="2400" dirty="0" smtClean="0">
                <a:solidFill>
                  <a:schemeClr val="tx1"/>
                </a:solidFill>
              </a:rPr>
              <a:t>late.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166108" y="5580062"/>
            <a:ext cx="4217672" cy="6477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Simple </a:t>
            </a:r>
            <a:r>
              <a:rPr lang="es-ES" b="1" dirty="0" err="1" smtClean="0">
                <a:solidFill>
                  <a:schemeClr val="tx1"/>
                </a:solidFill>
              </a:rPr>
              <a:t>Present</a:t>
            </a:r>
            <a:r>
              <a:rPr lang="es-ES" b="1" dirty="0" smtClean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HABITS/FREQUENCY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536814" y="5580062"/>
            <a:ext cx="4210685" cy="6477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Present Continuous: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Now / Right Now / Today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3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30935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Vocabulary </a:t>
            </a:r>
            <a:r>
              <a:rPr lang="en-US" dirty="0" smtClean="0">
                <a:solidFill>
                  <a:schemeClr val="bg1"/>
                </a:solidFill>
              </a:rPr>
              <a:t>6A: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Object Pronouns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3877945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Grammar </a:t>
            </a:r>
            <a:r>
              <a:rPr lang="en-US" dirty="0" smtClean="0">
                <a:solidFill>
                  <a:schemeClr val="bg1"/>
                </a:solidFill>
              </a:rPr>
              <a:t>6A: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Object Pronouns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253650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me – </a:t>
            </a:r>
            <a:r>
              <a:rPr lang="es-MX" dirty="0" err="1" smtClean="0">
                <a:solidFill>
                  <a:srgbClr val="FF0000"/>
                </a:solidFill>
              </a:rPr>
              <a:t>you</a:t>
            </a:r>
            <a:r>
              <a:rPr lang="es-MX" dirty="0" smtClean="0">
                <a:solidFill>
                  <a:srgbClr val="FF0000"/>
                </a:solidFill>
              </a:rPr>
              <a:t> – </a:t>
            </a:r>
            <a:r>
              <a:rPr lang="es-MX" dirty="0" err="1" smtClean="0">
                <a:solidFill>
                  <a:srgbClr val="FF0000"/>
                </a:solidFill>
              </a:rPr>
              <a:t>him</a:t>
            </a:r>
            <a:r>
              <a:rPr lang="es-MX" dirty="0" smtClean="0">
                <a:solidFill>
                  <a:srgbClr val="FF0000"/>
                </a:solidFill>
              </a:rPr>
              <a:t> – </a:t>
            </a:r>
            <a:r>
              <a:rPr lang="es-MX" dirty="0" err="1" smtClean="0">
                <a:solidFill>
                  <a:srgbClr val="FF0000"/>
                </a:solidFill>
              </a:rPr>
              <a:t>her</a:t>
            </a:r>
            <a:r>
              <a:rPr lang="es-MX" dirty="0" smtClean="0">
                <a:solidFill>
                  <a:srgbClr val="FF0000"/>
                </a:solidFill>
              </a:rPr>
              <a:t> – </a:t>
            </a:r>
            <a:r>
              <a:rPr lang="es-MX" dirty="0" err="1" smtClean="0">
                <a:solidFill>
                  <a:srgbClr val="FF0000"/>
                </a:solidFill>
              </a:rPr>
              <a:t>it</a:t>
            </a:r>
            <a:r>
              <a:rPr lang="es-MX" dirty="0" smtClean="0">
                <a:solidFill>
                  <a:srgbClr val="FF0000"/>
                </a:solidFill>
              </a:rPr>
              <a:t> – </a:t>
            </a:r>
            <a:r>
              <a:rPr lang="es-MX" dirty="0" err="1" smtClean="0">
                <a:solidFill>
                  <a:srgbClr val="FF0000"/>
                </a:solidFill>
              </a:rPr>
              <a:t>us</a:t>
            </a:r>
            <a:r>
              <a:rPr lang="es-MX" dirty="0" smtClean="0">
                <a:solidFill>
                  <a:srgbClr val="FF0000"/>
                </a:solidFill>
              </a:rPr>
              <a:t> – </a:t>
            </a:r>
            <a:r>
              <a:rPr lang="es-MX" dirty="0" err="1" smtClean="0">
                <a:solidFill>
                  <a:srgbClr val="FF0000"/>
                </a:solidFill>
              </a:rPr>
              <a:t>you</a:t>
            </a:r>
            <a:r>
              <a:rPr lang="es-MX" dirty="0" smtClean="0">
                <a:solidFill>
                  <a:srgbClr val="FF0000"/>
                </a:solidFill>
              </a:rPr>
              <a:t> - </a:t>
            </a:r>
            <a:r>
              <a:rPr lang="es-MX" dirty="0" err="1" smtClean="0">
                <a:solidFill>
                  <a:srgbClr val="FF0000"/>
                </a:solidFill>
              </a:rPr>
              <a:t>them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52835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 loves Carlos, but he doesn’t like </a:t>
            </a:r>
            <a:r>
              <a:rPr lang="en-US" dirty="0" smtClean="0">
                <a:solidFill>
                  <a:srgbClr val="FF0000"/>
                </a:solidFill>
              </a:rPr>
              <a:t>her</a:t>
            </a:r>
            <a:r>
              <a:rPr lang="en-US" dirty="0" smtClean="0"/>
              <a:t>. She calls </a:t>
            </a:r>
            <a:r>
              <a:rPr lang="en-US" dirty="0" smtClean="0">
                <a:solidFill>
                  <a:srgbClr val="FF0000"/>
                </a:solidFill>
              </a:rPr>
              <a:t>him</a:t>
            </a:r>
            <a:r>
              <a:rPr lang="en-US" dirty="0" smtClean="0"/>
              <a:t> every day, bu</a:t>
            </a:r>
            <a:r>
              <a:rPr lang="en-US" dirty="0" smtClean="0"/>
              <a:t>t he doesn’t want to talk to </a:t>
            </a:r>
            <a:r>
              <a:rPr lang="en-US" dirty="0" smtClean="0">
                <a:solidFill>
                  <a:srgbClr val="FF0000"/>
                </a:solidFill>
              </a:rPr>
              <a:t>her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92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Subject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Pronouns</a:t>
            </a:r>
            <a:r>
              <a:rPr lang="es-ES" dirty="0" smtClean="0">
                <a:solidFill>
                  <a:schemeClr val="bg1"/>
                </a:solidFill>
              </a:rPr>
              <a:t> and </a:t>
            </a:r>
            <a:r>
              <a:rPr lang="es-ES" dirty="0" err="1" smtClean="0">
                <a:solidFill>
                  <a:schemeClr val="bg1"/>
                </a:solidFill>
              </a:rPr>
              <a:t>Object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pronouns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57500" y="1825625"/>
            <a:ext cx="8496300" cy="4351338"/>
          </a:xfrm>
        </p:spPr>
        <p:txBody>
          <a:bodyPr/>
          <a:lstStyle/>
          <a:p>
            <a:r>
              <a:rPr lang="es-ES" dirty="0" smtClean="0">
                <a:solidFill>
                  <a:srgbClr val="00B050"/>
                </a:solidFill>
              </a:rPr>
              <a:t>I</a:t>
            </a:r>
            <a:r>
              <a:rPr lang="es-ES" dirty="0" smtClean="0"/>
              <a:t>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Lupita Nyong'o </a:t>
            </a:r>
            <a:r>
              <a:rPr lang="en-US" dirty="0" smtClean="0"/>
              <a:t>in that movie</a:t>
            </a:r>
          </a:p>
          <a:p>
            <a:r>
              <a:rPr lang="es-ES" dirty="0" smtClean="0">
                <a:solidFill>
                  <a:srgbClr val="00B050"/>
                </a:solidFill>
              </a:rPr>
              <a:t>I</a:t>
            </a:r>
            <a:r>
              <a:rPr lang="es-ES" dirty="0" smtClean="0"/>
              <a:t>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0070C0"/>
                </a:solidFill>
              </a:rPr>
              <a:t>her</a:t>
            </a:r>
            <a:r>
              <a:rPr lang="es-ES" dirty="0" smtClean="0"/>
              <a:t> in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movie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>
                <a:solidFill>
                  <a:srgbClr val="00B050"/>
                </a:solidFill>
              </a:rPr>
              <a:t>Pamela </a:t>
            </a:r>
            <a:r>
              <a:rPr lang="es-ES" dirty="0" err="1" smtClean="0"/>
              <a:t>never</a:t>
            </a:r>
            <a:r>
              <a:rPr lang="es-ES" dirty="0" smtClean="0"/>
              <a:t> </a:t>
            </a:r>
            <a:r>
              <a:rPr lang="es-ES" dirty="0" err="1" smtClean="0"/>
              <a:t>talks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smtClean="0">
                <a:solidFill>
                  <a:srgbClr val="0070C0"/>
                </a:solidFill>
              </a:rPr>
              <a:t>Carlos</a:t>
            </a:r>
          </a:p>
          <a:p>
            <a:r>
              <a:rPr lang="es-ES" dirty="0" err="1" smtClean="0">
                <a:solidFill>
                  <a:srgbClr val="00B050"/>
                </a:solidFill>
              </a:rPr>
              <a:t>She</a:t>
            </a:r>
            <a:r>
              <a:rPr lang="es-ES" dirty="0" smtClean="0"/>
              <a:t> </a:t>
            </a:r>
            <a:r>
              <a:rPr lang="es-ES" dirty="0" err="1" smtClean="0"/>
              <a:t>never</a:t>
            </a:r>
            <a:r>
              <a:rPr lang="es-ES" dirty="0" smtClean="0"/>
              <a:t> </a:t>
            </a:r>
            <a:r>
              <a:rPr lang="es-ES" dirty="0" err="1" smtClean="0"/>
              <a:t>talks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0070C0"/>
                </a:solidFill>
              </a:rPr>
              <a:t>him</a:t>
            </a:r>
            <a:endParaRPr lang="es-ES" dirty="0" smtClean="0">
              <a:solidFill>
                <a:srgbClr val="0070C0"/>
              </a:solidFill>
            </a:endParaRPr>
          </a:p>
          <a:p>
            <a:endParaRPr lang="es-ES" dirty="0">
              <a:solidFill>
                <a:srgbClr val="0070C0"/>
              </a:solidFill>
            </a:endParaRPr>
          </a:p>
          <a:p>
            <a:r>
              <a:rPr lang="es-ES" dirty="0" smtClean="0">
                <a:solidFill>
                  <a:srgbClr val="00B050"/>
                </a:solidFill>
              </a:rPr>
              <a:t>Pablo</a:t>
            </a:r>
            <a:r>
              <a:rPr lang="es-ES" dirty="0" smtClean="0"/>
              <a:t> </a:t>
            </a:r>
            <a:r>
              <a:rPr lang="es-ES" dirty="0" err="1" smtClean="0"/>
              <a:t>invited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0070C0"/>
                </a:solidFill>
              </a:rPr>
              <a:t>his</a:t>
            </a:r>
            <a:r>
              <a:rPr lang="es-ES" dirty="0" smtClean="0">
                <a:solidFill>
                  <a:srgbClr val="0070C0"/>
                </a:solidFill>
              </a:rPr>
              <a:t> </a:t>
            </a:r>
            <a:r>
              <a:rPr lang="es-ES" dirty="0" err="1" smtClean="0">
                <a:solidFill>
                  <a:srgbClr val="0070C0"/>
                </a:solidFill>
              </a:rPr>
              <a:t>friends</a:t>
            </a:r>
            <a:r>
              <a:rPr lang="es-ES" dirty="0" smtClean="0">
                <a:solidFill>
                  <a:srgbClr val="0070C0"/>
                </a:solidFill>
              </a:rPr>
              <a:t> </a:t>
            </a:r>
            <a:r>
              <a:rPr lang="es-ES" dirty="0" smtClean="0"/>
              <a:t>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party</a:t>
            </a:r>
            <a:endParaRPr lang="es-ES" dirty="0" smtClean="0"/>
          </a:p>
          <a:p>
            <a:r>
              <a:rPr lang="es-ES" dirty="0" smtClean="0">
                <a:solidFill>
                  <a:srgbClr val="00B050"/>
                </a:solidFill>
              </a:rPr>
              <a:t>He</a:t>
            </a:r>
            <a:r>
              <a:rPr lang="es-ES" dirty="0" smtClean="0"/>
              <a:t> </a:t>
            </a:r>
            <a:r>
              <a:rPr lang="es-ES" dirty="0" err="1" smtClean="0"/>
              <a:t>invited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0070C0"/>
                </a:solidFill>
              </a:rPr>
              <a:t>them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party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1408269" y="1825625"/>
            <a:ext cx="1068947" cy="4005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 smtClean="0"/>
              <a:t>ME</a:t>
            </a:r>
          </a:p>
          <a:p>
            <a:pPr algn="ctr"/>
            <a:r>
              <a:rPr lang="es-CL" sz="2800" dirty="0" smtClean="0"/>
              <a:t>YOU</a:t>
            </a:r>
          </a:p>
          <a:p>
            <a:pPr algn="ctr"/>
            <a:r>
              <a:rPr lang="es-CL" sz="2800" dirty="0" smtClean="0"/>
              <a:t>HIM</a:t>
            </a:r>
          </a:p>
          <a:p>
            <a:pPr algn="ctr"/>
            <a:r>
              <a:rPr lang="es-CL" sz="2800" dirty="0" smtClean="0"/>
              <a:t>HER</a:t>
            </a:r>
          </a:p>
          <a:p>
            <a:pPr algn="ctr"/>
            <a:r>
              <a:rPr lang="es-CL" sz="2800" dirty="0" smtClean="0"/>
              <a:t>IT</a:t>
            </a:r>
          </a:p>
          <a:p>
            <a:pPr algn="ctr"/>
            <a:r>
              <a:rPr lang="es-CL" sz="2800" dirty="0" smtClean="0"/>
              <a:t>US</a:t>
            </a:r>
          </a:p>
          <a:p>
            <a:pPr algn="ctr"/>
            <a:r>
              <a:rPr lang="es-CL" sz="2800" dirty="0" smtClean="0"/>
              <a:t>YOU</a:t>
            </a:r>
          </a:p>
          <a:p>
            <a:pPr algn="ctr"/>
            <a:r>
              <a:rPr lang="es-CL" sz="2800" dirty="0" smtClean="0"/>
              <a:t>THEM</a:t>
            </a:r>
            <a:endParaRPr lang="es-CL" sz="2800" dirty="0"/>
          </a:p>
        </p:txBody>
      </p:sp>
      <p:sp>
        <p:nvSpPr>
          <p:cNvPr id="5" name="Rectángulo 4"/>
          <p:cNvSpPr/>
          <p:nvPr/>
        </p:nvSpPr>
        <p:spPr>
          <a:xfrm>
            <a:off x="223411" y="1825625"/>
            <a:ext cx="1068947" cy="4005331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I</a:t>
            </a:r>
            <a:endParaRPr lang="es-CL" sz="2800" dirty="0" smtClean="0"/>
          </a:p>
          <a:p>
            <a:pPr algn="ctr"/>
            <a:r>
              <a:rPr lang="es-CL" sz="2800" dirty="0" smtClean="0"/>
              <a:t>YOU</a:t>
            </a:r>
          </a:p>
          <a:p>
            <a:pPr algn="ctr"/>
            <a:r>
              <a:rPr lang="es-CL" sz="2800" dirty="0" smtClean="0"/>
              <a:t>HE SHE IT</a:t>
            </a:r>
          </a:p>
          <a:p>
            <a:pPr algn="ctr"/>
            <a:r>
              <a:rPr lang="es-CL" sz="2800" dirty="0" smtClean="0"/>
              <a:t>WE YOU THEY</a:t>
            </a:r>
            <a:endParaRPr lang="es-CL" sz="2800" dirty="0"/>
          </a:p>
        </p:txBody>
      </p:sp>
      <p:cxnSp>
        <p:nvCxnSpPr>
          <p:cNvPr id="7" name="Conector recto 6"/>
          <p:cNvCxnSpPr/>
          <p:nvPr/>
        </p:nvCxnSpPr>
        <p:spPr>
          <a:xfrm>
            <a:off x="223411" y="2575034"/>
            <a:ext cx="22538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223411" y="2993696"/>
            <a:ext cx="22538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23411" y="3412358"/>
            <a:ext cx="22538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23411" y="3831020"/>
            <a:ext cx="22538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23411" y="4249682"/>
            <a:ext cx="22538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23411" y="4668344"/>
            <a:ext cx="22538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23411" y="5087006"/>
            <a:ext cx="22538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6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30935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Vocabulary </a:t>
            </a:r>
            <a:r>
              <a:rPr lang="en-US" dirty="0" smtClean="0">
                <a:solidFill>
                  <a:schemeClr val="bg1"/>
                </a:solidFill>
              </a:rPr>
              <a:t>6B: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Preference Verbs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3877945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Grammar </a:t>
            </a:r>
            <a:r>
              <a:rPr lang="en-US" dirty="0" smtClean="0">
                <a:solidFill>
                  <a:schemeClr val="bg1"/>
                </a:solidFill>
              </a:rPr>
              <a:t>6A: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Activities + 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253650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 smtClean="0">
                <a:solidFill>
                  <a:srgbClr val="FF0000"/>
                </a:solidFill>
              </a:rPr>
              <a:t>Love</a:t>
            </a:r>
            <a:r>
              <a:rPr lang="es-MX" dirty="0" smtClean="0">
                <a:solidFill>
                  <a:srgbClr val="FF0000"/>
                </a:solidFill>
              </a:rPr>
              <a:t> – </a:t>
            </a:r>
            <a:r>
              <a:rPr lang="es-MX" dirty="0" err="1" smtClean="0">
                <a:solidFill>
                  <a:srgbClr val="FF0000"/>
                </a:solidFill>
              </a:rPr>
              <a:t>like</a:t>
            </a:r>
            <a:r>
              <a:rPr lang="es-MX" dirty="0" smtClean="0">
                <a:solidFill>
                  <a:srgbClr val="FF0000"/>
                </a:solidFill>
              </a:rPr>
              <a:t> – </a:t>
            </a:r>
            <a:r>
              <a:rPr lang="es-MX" dirty="0" err="1" smtClean="0">
                <a:solidFill>
                  <a:srgbClr val="FF0000"/>
                </a:solidFill>
              </a:rPr>
              <a:t>don’t</a:t>
            </a:r>
            <a:r>
              <a:rPr lang="es-MX" dirty="0" smtClean="0">
                <a:solidFill>
                  <a:srgbClr val="FF0000"/>
                </a:solidFill>
              </a:rPr>
              <a:t> </a:t>
            </a:r>
            <a:r>
              <a:rPr lang="es-MX" dirty="0" err="1" smtClean="0">
                <a:solidFill>
                  <a:srgbClr val="FF0000"/>
                </a:solidFill>
              </a:rPr>
              <a:t>mind</a:t>
            </a:r>
            <a:r>
              <a:rPr lang="es-MX" dirty="0" smtClean="0">
                <a:solidFill>
                  <a:srgbClr val="FF0000"/>
                </a:solidFill>
              </a:rPr>
              <a:t> – </a:t>
            </a:r>
            <a:r>
              <a:rPr lang="es-MX" dirty="0" err="1" smtClean="0">
                <a:solidFill>
                  <a:srgbClr val="FF0000"/>
                </a:solidFill>
              </a:rPr>
              <a:t>don’t</a:t>
            </a:r>
            <a:r>
              <a:rPr lang="es-MX" dirty="0" smtClean="0">
                <a:solidFill>
                  <a:srgbClr val="FF0000"/>
                </a:solidFill>
              </a:rPr>
              <a:t> </a:t>
            </a:r>
            <a:r>
              <a:rPr lang="es-MX" dirty="0" err="1" smtClean="0">
                <a:solidFill>
                  <a:srgbClr val="FF0000"/>
                </a:solidFill>
              </a:rPr>
              <a:t>like</a:t>
            </a:r>
            <a:r>
              <a:rPr lang="es-MX" dirty="0" smtClean="0">
                <a:solidFill>
                  <a:srgbClr val="FF0000"/>
                </a:solidFill>
              </a:rPr>
              <a:t> - </a:t>
            </a:r>
            <a:r>
              <a:rPr lang="es-MX" dirty="0" err="1" smtClean="0">
                <a:solidFill>
                  <a:srgbClr val="FF0000"/>
                </a:solidFill>
              </a:rPr>
              <a:t>hate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52835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 </a:t>
            </a:r>
            <a:r>
              <a:rPr lang="en-US" u="sng" dirty="0" smtClean="0"/>
              <a:t>like</a:t>
            </a:r>
            <a:r>
              <a:rPr lang="en-US" dirty="0" smtClean="0"/>
              <a:t> play</a:t>
            </a:r>
            <a:r>
              <a:rPr lang="en-US" dirty="0" smtClean="0">
                <a:solidFill>
                  <a:srgbClr val="FF0000"/>
                </a:solidFill>
              </a:rPr>
              <a:t>ing</a:t>
            </a:r>
            <a:r>
              <a:rPr lang="en-US" dirty="0" smtClean="0"/>
              <a:t> videogames very late at night, and I </a:t>
            </a:r>
            <a:r>
              <a:rPr lang="en-US" u="sng" dirty="0" smtClean="0"/>
              <a:t>don’t mind </a:t>
            </a:r>
            <a:r>
              <a:rPr lang="en-US" dirty="0" smtClean="0"/>
              <a:t>gett</a:t>
            </a:r>
            <a:r>
              <a:rPr lang="en-US" dirty="0" smtClean="0">
                <a:solidFill>
                  <a:srgbClr val="FF0000"/>
                </a:solidFill>
              </a:rPr>
              <a:t>ing</a:t>
            </a:r>
            <a:r>
              <a:rPr lang="en-US" dirty="0" smtClean="0"/>
              <a:t> up early the next day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32" t="17790" r="44815" b="34463"/>
          <a:stretch/>
        </p:blipFill>
        <p:spPr>
          <a:xfrm>
            <a:off x="0" y="791027"/>
            <a:ext cx="6109742" cy="606697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7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Practice</a:t>
            </a:r>
            <a:r>
              <a:rPr lang="es-ES" dirty="0" smtClean="0">
                <a:solidFill>
                  <a:schemeClr val="bg1"/>
                </a:solidFill>
              </a:rPr>
              <a:t>: Do </a:t>
            </a:r>
            <a:r>
              <a:rPr lang="es-ES" dirty="0" err="1" smtClean="0">
                <a:solidFill>
                  <a:schemeClr val="bg1"/>
                </a:solidFill>
              </a:rPr>
              <a:t>you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like</a:t>
            </a:r>
            <a:r>
              <a:rPr lang="es-ES" dirty="0" smtClean="0">
                <a:solidFill>
                  <a:schemeClr val="bg1"/>
                </a:solidFill>
              </a:rPr>
              <a:t>…</a:t>
            </a:r>
            <a:r>
              <a:rPr lang="es-ES" dirty="0" err="1" smtClean="0">
                <a:solidFill>
                  <a:schemeClr val="bg1"/>
                </a:solidFill>
              </a:rPr>
              <a:t>ing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386286" y="1977858"/>
            <a:ext cx="5704114" cy="242722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400" b="1" dirty="0" smtClean="0">
                <a:solidFill>
                  <a:schemeClr val="tx1"/>
                </a:solidFill>
              </a:rPr>
              <a:t>	</a:t>
            </a:r>
            <a:r>
              <a:rPr lang="es-ES" sz="2400" b="1" dirty="0" err="1" smtClean="0">
                <a:solidFill>
                  <a:schemeClr val="tx1"/>
                </a:solidFill>
              </a:rPr>
              <a:t>Preference</a:t>
            </a:r>
            <a:r>
              <a:rPr lang="es-ES" sz="2400" b="1" dirty="0" smtClean="0">
                <a:solidFill>
                  <a:schemeClr val="tx1"/>
                </a:solidFill>
              </a:rPr>
              <a:t> </a:t>
            </a:r>
            <a:r>
              <a:rPr lang="es-ES" sz="2400" b="1" dirty="0" err="1" smtClean="0">
                <a:solidFill>
                  <a:schemeClr val="tx1"/>
                </a:solidFill>
              </a:rPr>
              <a:t>Verbs</a:t>
            </a:r>
            <a:endParaRPr lang="es-ES" sz="2400" b="1" dirty="0" smtClean="0">
              <a:solidFill>
                <a:schemeClr val="tx1"/>
              </a:solidFill>
            </a:endParaRPr>
          </a:p>
          <a:p>
            <a:endParaRPr lang="es-ES" sz="2400" dirty="0">
              <a:solidFill>
                <a:schemeClr val="tx1"/>
              </a:solidFill>
            </a:endParaRPr>
          </a:p>
          <a:p>
            <a:r>
              <a:rPr lang="es-ES" sz="2400" dirty="0" smtClean="0">
                <a:solidFill>
                  <a:schemeClr val="tx1"/>
                </a:solidFill>
              </a:rPr>
              <a:t>A</a:t>
            </a:r>
            <a:r>
              <a:rPr lang="es-ES" sz="2400" dirty="0" smtClean="0">
                <a:solidFill>
                  <a:schemeClr val="tx1"/>
                </a:solidFill>
              </a:rPr>
              <a:t>: </a:t>
            </a:r>
            <a:r>
              <a:rPr lang="es-ES" sz="2400" dirty="0" smtClean="0">
                <a:solidFill>
                  <a:schemeClr val="tx1"/>
                </a:solidFill>
              </a:rPr>
              <a:t>Do </a:t>
            </a:r>
            <a:r>
              <a:rPr lang="es-ES" sz="2400" dirty="0" err="1" smtClean="0">
                <a:solidFill>
                  <a:schemeClr val="tx1"/>
                </a:solidFill>
              </a:rPr>
              <a:t>you</a:t>
            </a:r>
            <a:r>
              <a:rPr lang="es-ES" sz="2400" dirty="0" smtClean="0">
                <a:solidFill>
                  <a:schemeClr val="tx1"/>
                </a:solidFill>
              </a:rPr>
              <a:t> </a:t>
            </a:r>
            <a:r>
              <a:rPr lang="es-ES" sz="2400" dirty="0" err="1" smtClean="0">
                <a:solidFill>
                  <a:srgbClr val="00B0F0"/>
                </a:solidFill>
              </a:rPr>
              <a:t>like</a:t>
            </a:r>
            <a:r>
              <a:rPr lang="es-ES" sz="2400" dirty="0" smtClean="0">
                <a:solidFill>
                  <a:srgbClr val="00B0F0"/>
                </a:solidFill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</a:rPr>
              <a:t>read</a:t>
            </a:r>
            <a:r>
              <a:rPr lang="es-ES" sz="2400" dirty="0" err="1" smtClean="0">
                <a:solidFill>
                  <a:srgbClr val="00B0F0"/>
                </a:solidFill>
              </a:rPr>
              <a:t>ing</a:t>
            </a:r>
            <a:r>
              <a:rPr lang="es-ES" sz="2400" dirty="0" smtClean="0">
                <a:solidFill>
                  <a:schemeClr val="tx1"/>
                </a:solidFill>
              </a:rPr>
              <a:t>?</a:t>
            </a:r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 smtClean="0">
                <a:solidFill>
                  <a:schemeClr val="tx1"/>
                </a:solidFill>
              </a:rPr>
              <a:t>B</a:t>
            </a:r>
            <a:r>
              <a:rPr lang="es-ES" sz="2400" dirty="0" smtClean="0">
                <a:solidFill>
                  <a:schemeClr val="tx1"/>
                </a:solidFill>
              </a:rPr>
              <a:t>: </a:t>
            </a:r>
            <a:r>
              <a:rPr lang="es-ES" sz="2400" dirty="0" smtClean="0">
                <a:solidFill>
                  <a:schemeClr val="tx1"/>
                </a:solidFill>
              </a:rPr>
              <a:t>I </a:t>
            </a:r>
            <a:r>
              <a:rPr lang="es-ES" sz="2400" dirty="0" err="1" smtClean="0">
                <a:solidFill>
                  <a:srgbClr val="00B0F0"/>
                </a:solidFill>
              </a:rPr>
              <a:t>don’t</a:t>
            </a:r>
            <a:r>
              <a:rPr lang="es-ES" sz="2400" dirty="0" smtClean="0">
                <a:solidFill>
                  <a:srgbClr val="00B0F0"/>
                </a:solidFill>
              </a:rPr>
              <a:t> </a:t>
            </a:r>
            <a:r>
              <a:rPr lang="es-ES" sz="2400" dirty="0" err="1" smtClean="0">
                <a:solidFill>
                  <a:srgbClr val="00B0F0"/>
                </a:solidFill>
              </a:rPr>
              <a:t>mind</a:t>
            </a:r>
            <a:r>
              <a:rPr lang="es-ES" sz="2400" dirty="0" smtClean="0">
                <a:solidFill>
                  <a:srgbClr val="00B0F0"/>
                </a:solidFill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</a:rPr>
              <a:t>read</a:t>
            </a:r>
            <a:r>
              <a:rPr lang="es-ES" sz="2400" dirty="0" err="1" smtClean="0">
                <a:solidFill>
                  <a:srgbClr val="00B0F0"/>
                </a:solidFill>
              </a:rPr>
              <a:t>ing</a:t>
            </a:r>
            <a:r>
              <a:rPr lang="es-ES" sz="2400" dirty="0" smtClean="0">
                <a:solidFill>
                  <a:schemeClr val="tx1"/>
                </a:solidFill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</a:rPr>
              <a:t>for</a:t>
            </a:r>
            <a:r>
              <a:rPr lang="es-ES" sz="2400" dirty="0" smtClean="0">
                <a:solidFill>
                  <a:schemeClr val="tx1"/>
                </a:solidFill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</a:rPr>
              <a:t>university</a:t>
            </a:r>
            <a:r>
              <a:rPr lang="es-ES" sz="2400" dirty="0" smtClean="0">
                <a:solidFill>
                  <a:schemeClr val="tx1"/>
                </a:solidFill>
              </a:rPr>
              <a:t>, </a:t>
            </a:r>
            <a:r>
              <a:rPr lang="es-ES" sz="2400" dirty="0" err="1" smtClean="0">
                <a:solidFill>
                  <a:schemeClr val="tx1"/>
                </a:solidFill>
              </a:rPr>
              <a:t>but</a:t>
            </a:r>
            <a:r>
              <a:rPr lang="es-ES" sz="2400" dirty="0" smtClean="0">
                <a:solidFill>
                  <a:schemeClr val="tx1"/>
                </a:solidFill>
              </a:rPr>
              <a:t> I </a:t>
            </a:r>
            <a:r>
              <a:rPr lang="es-ES" sz="2400" dirty="0" err="1" smtClean="0">
                <a:solidFill>
                  <a:schemeClr val="tx1"/>
                </a:solidFill>
              </a:rPr>
              <a:t>prefer</a:t>
            </a:r>
            <a:r>
              <a:rPr lang="es-ES" sz="2400" dirty="0" smtClean="0">
                <a:solidFill>
                  <a:schemeClr val="tx1"/>
                </a:solidFill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</a:rPr>
              <a:t>read</a:t>
            </a:r>
            <a:r>
              <a:rPr lang="es-ES" sz="2400" dirty="0" err="1" smtClean="0">
                <a:solidFill>
                  <a:srgbClr val="00B0F0"/>
                </a:solidFill>
              </a:rPr>
              <a:t>ing</a:t>
            </a:r>
            <a:r>
              <a:rPr lang="es-ES" sz="2400" dirty="0" smtClean="0">
                <a:solidFill>
                  <a:srgbClr val="00B0F0"/>
                </a:solidFill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</a:rPr>
              <a:t>articles</a:t>
            </a:r>
            <a:r>
              <a:rPr lang="es-ES" sz="2400" dirty="0" smtClean="0">
                <a:solidFill>
                  <a:schemeClr val="tx1"/>
                </a:solidFill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</a:rPr>
              <a:t>about</a:t>
            </a:r>
            <a:r>
              <a:rPr lang="es-ES" sz="2400" dirty="0" smtClean="0">
                <a:solidFill>
                  <a:schemeClr val="tx1"/>
                </a:solidFill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</a:rPr>
              <a:t>technology</a:t>
            </a:r>
            <a:r>
              <a:rPr lang="es-E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30935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Vocabulary 4A: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The Family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3877945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Grammar 4A:</a:t>
            </a:r>
          </a:p>
          <a:p>
            <a:pPr algn="ctr"/>
            <a:r>
              <a:rPr lang="es-ES" dirty="0" smtClean="0">
                <a:solidFill>
                  <a:srgbClr val="FFFF00"/>
                </a:solidFill>
              </a:rPr>
              <a:t>Possessive [ ‘s ]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253650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My </a:t>
            </a:r>
            <a:r>
              <a:rPr lang="en-US" dirty="0" smtClean="0">
                <a:solidFill>
                  <a:srgbClr val="FF0000"/>
                </a:solidFill>
              </a:rPr>
              <a:t>niece</a:t>
            </a:r>
            <a:r>
              <a:rPr lang="en-US" dirty="0" smtClean="0"/>
              <a:t> is a very beautiful girl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52835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My </a:t>
            </a:r>
            <a:r>
              <a:rPr lang="en-US" dirty="0" smtClean="0">
                <a:solidFill>
                  <a:srgbClr val="FF0000"/>
                </a:solidFill>
              </a:rPr>
              <a:t>wife’s</a:t>
            </a:r>
            <a:r>
              <a:rPr lang="en-US" dirty="0" smtClean="0"/>
              <a:t> mother is terrible!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FE5BCFC-9EED-4EFC-8907-02F69E587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3" t="8195" r="37344" b="5324"/>
          <a:stretch/>
        </p:blipFill>
        <p:spPr>
          <a:xfrm>
            <a:off x="6096000" y="0"/>
            <a:ext cx="4191000" cy="6861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C4918C-2A38-4EFF-2A89-8C7F8FA35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4" t="8195" r="67936" b="23493"/>
          <a:stretch/>
        </p:blipFill>
        <p:spPr>
          <a:xfrm>
            <a:off x="1143000" y="0"/>
            <a:ext cx="3048000" cy="6801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3E7729A-BB24-8307-3193-6080732FA9CA}"/>
              </a:ext>
            </a:extLst>
          </p:cNvPr>
          <p:cNvSpPr txBox="1"/>
          <p:nvPr/>
        </p:nvSpPr>
        <p:spPr>
          <a:xfrm>
            <a:off x="2990850" y="3048000"/>
            <a:ext cx="561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father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41B68B-8AAB-0CBF-FEDE-A22F4FE4ECF5}"/>
              </a:ext>
            </a:extLst>
          </p:cNvPr>
          <p:cNvSpPr txBox="1"/>
          <p:nvPr/>
        </p:nvSpPr>
        <p:spPr>
          <a:xfrm>
            <a:off x="1624121" y="3400612"/>
            <a:ext cx="468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aunt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90067C-23F2-D45F-9A3B-C0E3F6507A78}"/>
              </a:ext>
            </a:extLst>
          </p:cNvPr>
          <p:cNvSpPr txBox="1"/>
          <p:nvPr/>
        </p:nvSpPr>
        <p:spPr>
          <a:xfrm>
            <a:off x="2990850" y="3677611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husband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7DF7194-3D53-AEDC-8180-30280301C0FD}"/>
              </a:ext>
            </a:extLst>
          </p:cNvPr>
          <p:cNvSpPr txBox="1"/>
          <p:nvPr/>
        </p:nvSpPr>
        <p:spPr>
          <a:xfrm>
            <a:off x="1757254" y="3954610"/>
            <a:ext cx="519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sister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DA4C62A-0D5F-4B5C-7261-C0B43ED5D6D1}"/>
              </a:ext>
            </a:extLst>
          </p:cNvPr>
          <p:cNvSpPr txBox="1"/>
          <p:nvPr/>
        </p:nvSpPr>
        <p:spPr>
          <a:xfrm>
            <a:off x="3000157" y="4288172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30560F1-BAAD-44D3-753F-62D629F89D90}"/>
              </a:ext>
            </a:extLst>
          </p:cNvPr>
          <p:cNvSpPr txBox="1"/>
          <p:nvPr/>
        </p:nvSpPr>
        <p:spPr>
          <a:xfrm>
            <a:off x="1673873" y="4565171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niece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88A82A-3492-4263-4A68-17FB66F5B787}"/>
              </a:ext>
            </a:extLst>
          </p:cNvPr>
          <p:cNvSpPr txBox="1"/>
          <p:nvPr/>
        </p:nvSpPr>
        <p:spPr>
          <a:xfrm>
            <a:off x="3070005" y="4898733"/>
            <a:ext cx="587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cousin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75E5153-C843-23D9-1B95-1CD1DCBCC003}"/>
              </a:ext>
            </a:extLst>
          </p:cNvPr>
          <p:cNvSpPr txBox="1"/>
          <p:nvPr/>
        </p:nvSpPr>
        <p:spPr>
          <a:xfrm>
            <a:off x="3290560" y="5692428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niece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EEF379F-4574-1EAB-BA66-F92A5CEA23B5}"/>
              </a:ext>
            </a:extLst>
          </p:cNvPr>
          <p:cNvSpPr txBox="1"/>
          <p:nvPr/>
        </p:nvSpPr>
        <p:spPr>
          <a:xfrm>
            <a:off x="3248497" y="5869028"/>
            <a:ext cx="468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aunt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52F3AFE-8CCA-EDD2-BE7A-D97CE8D5FCD0}"/>
              </a:ext>
            </a:extLst>
          </p:cNvPr>
          <p:cNvSpPr txBox="1"/>
          <p:nvPr/>
        </p:nvSpPr>
        <p:spPr>
          <a:xfrm>
            <a:off x="3203899" y="6075750"/>
            <a:ext cx="1007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grandmother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F70DF6-62F1-0B20-3FA6-4AD21FDDCB6E}"/>
              </a:ext>
            </a:extLst>
          </p:cNvPr>
          <p:cNvSpPr txBox="1"/>
          <p:nvPr/>
        </p:nvSpPr>
        <p:spPr>
          <a:xfrm>
            <a:off x="3229447" y="6299987"/>
            <a:ext cx="587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cousin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2C4EF12-D7FD-C550-BDCB-53FB29F2B0D0}"/>
              </a:ext>
            </a:extLst>
          </p:cNvPr>
          <p:cNvSpPr txBox="1"/>
          <p:nvPr/>
        </p:nvSpPr>
        <p:spPr>
          <a:xfrm>
            <a:off x="3095588" y="6497844"/>
            <a:ext cx="6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nephew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BCF8966-9438-96F0-EA7C-14788910C626}"/>
              </a:ext>
            </a:extLst>
          </p:cNvPr>
          <p:cNvSpPr txBox="1"/>
          <p:nvPr/>
        </p:nvSpPr>
        <p:spPr>
          <a:xfrm>
            <a:off x="6429375" y="971550"/>
            <a:ext cx="2011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My husband’s car is Japanese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A29F7AE-2F7B-7B02-902F-A54BD9CFF09A}"/>
              </a:ext>
            </a:extLst>
          </p:cNvPr>
          <p:cNvSpPr txBox="1"/>
          <p:nvPr/>
        </p:nvSpPr>
        <p:spPr>
          <a:xfrm>
            <a:off x="6429375" y="1285875"/>
            <a:ext cx="2461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His girlfriend’s mother is Argentinian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1DCBBCD-9B36-A996-457F-9F06BE2C5389}"/>
              </a:ext>
            </a:extLst>
          </p:cNvPr>
          <p:cNvSpPr txBox="1"/>
          <p:nvPr/>
        </p:nvSpPr>
        <p:spPr>
          <a:xfrm>
            <a:off x="6392563" y="1600200"/>
            <a:ext cx="2171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Do you know Sandra’s brother ?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A2D535B-9065-26B0-AFF8-48FD4D5B1F89}"/>
              </a:ext>
            </a:extLst>
          </p:cNvPr>
          <p:cNvSpPr txBox="1"/>
          <p:nvPr/>
        </p:nvSpPr>
        <p:spPr>
          <a:xfrm>
            <a:off x="6429375" y="1943100"/>
            <a:ext cx="2078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We live with my wife’s parents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5464313-B572-C91D-7A28-B6EC756BDA3B}"/>
              </a:ext>
            </a:extLst>
          </p:cNvPr>
          <p:cNvSpPr txBox="1"/>
          <p:nvPr/>
        </p:nvSpPr>
        <p:spPr>
          <a:xfrm>
            <a:off x="6391275" y="2286000"/>
            <a:ext cx="258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Their son’s friend earns a lot of money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EA78A92-4EB2-BA8F-25B1-B9944AF63937}"/>
              </a:ext>
            </a:extLst>
          </p:cNvPr>
          <p:cNvSpPr txBox="1"/>
          <p:nvPr/>
        </p:nvSpPr>
        <p:spPr>
          <a:xfrm>
            <a:off x="6373513" y="2618601"/>
            <a:ext cx="180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Is Adam’s job dangerous ?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A64A8BD-0E8C-E94A-A3F5-C74D31B47794}"/>
              </a:ext>
            </a:extLst>
          </p:cNvPr>
          <p:cNvSpPr txBox="1"/>
          <p:nvPr/>
        </p:nvSpPr>
        <p:spPr>
          <a:xfrm>
            <a:off x="6383038" y="2904351"/>
            <a:ext cx="152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Rosa’s uniform is ugly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CFB6538-DE27-DA66-3153-63DEEF84FF97}"/>
              </a:ext>
            </a:extLst>
          </p:cNvPr>
          <p:cNvSpPr txBox="1"/>
          <p:nvPr/>
        </p:nvSpPr>
        <p:spPr>
          <a:xfrm>
            <a:off x="7342385" y="3532168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‘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7F969DC-4560-25A5-7454-06B4D88CD44B}"/>
              </a:ext>
            </a:extLst>
          </p:cNvPr>
          <p:cNvSpPr txBox="1"/>
          <p:nvPr/>
        </p:nvSpPr>
        <p:spPr>
          <a:xfrm>
            <a:off x="7700886" y="370046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‘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F9F4651-56ED-03F8-BFEA-6AA48B7C52C6}"/>
              </a:ext>
            </a:extLst>
          </p:cNvPr>
          <p:cNvSpPr txBox="1"/>
          <p:nvPr/>
        </p:nvSpPr>
        <p:spPr>
          <a:xfrm>
            <a:off x="8079931" y="385994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‘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D8A386A-C7DB-E12E-944D-B48C2C86C3EE}"/>
              </a:ext>
            </a:extLst>
          </p:cNvPr>
          <p:cNvSpPr txBox="1"/>
          <p:nvPr/>
        </p:nvSpPr>
        <p:spPr>
          <a:xfrm>
            <a:off x="7516544" y="402148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‘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5499DEB-C427-D334-E33F-63B2EBC1C543}"/>
              </a:ext>
            </a:extLst>
          </p:cNvPr>
          <p:cNvSpPr txBox="1"/>
          <p:nvPr/>
        </p:nvSpPr>
        <p:spPr>
          <a:xfrm>
            <a:off x="7276805" y="418572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‘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59C1DD7-89A7-4BD1-CEC7-BBED484EC33A}"/>
              </a:ext>
            </a:extLst>
          </p:cNvPr>
          <p:cNvSpPr txBox="1"/>
          <p:nvPr/>
        </p:nvSpPr>
        <p:spPr>
          <a:xfrm>
            <a:off x="6699775" y="435730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‘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CE1B9CC-87EE-B2AF-5E1E-2CBCE2719C70}"/>
              </a:ext>
            </a:extLst>
          </p:cNvPr>
          <p:cNvSpPr txBox="1"/>
          <p:nvPr/>
        </p:nvSpPr>
        <p:spPr>
          <a:xfrm>
            <a:off x="7833886" y="520110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2953AA2-851D-A7C4-6F11-0E9B868706AA}"/>
              </a:ext>
            </a:extLst>
          </p:cNvPr>
          <p:cNvSpPr txBox="1"/>
          <p:nvPr/>
        </p:nvSpPr>
        <p:spPr>
          <a:xfrm>
            <a:off x="7833886" y="536059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D687849-3212-348D-5113-7F457DE57B00}"/>
              </a:ext>
            </a:extLst>
          </p:cNvPr>
          <p:cNvSpPr txBox="1"/>
          <p:nvPr/>
        </p:nvSpPr>
        <p:spPr>
          <a:xfrm>
            <a:off x="9850805" y="485645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3D60455-F5C4-A7A6-7E19-77C603A4D432}"/>
              </a:ext>
            </a:extLst>
          </p:cNvPr>
          <p:cNvSpPr txBox="1"/>
          <p:nvPr/>
        </p:nvSpPr>
        <p:spPr>
          <a:xfrm>
            <a:off x="9859436" y="503723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1403F61-37FA-C4C9-952A-ED819811263D}"/>
              </a:ext>
            </a:extLst>
          </p:cNvPr>
          <p:cNvSpPr txBox="1"/>
          <p:nvPr/>
        </p:nvSpPr>
        <p:spPr>
          <a:xfrm>
            <a:off x="9862875" y="520110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E1951E9-1C66-3C35-DDB5-D2E13CDAC058}"/>
              </a:ext>
            </a:extLst>
          </p:cNvPr>
          <p:cNvSpPr txBox="1"/>
          <p:nvPr/>
        </p:nvSpPr>
        <p:spPr>
          <a:xfrm>
            <a:off x="9853514" y="535650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94559DE-4EB6-BD98-2892-F6EC81082CF2}"/>
              </a:ext>
            </a:extLst>
          </p:cNvPr>
          <p:cNvSpPr txBox="1"/>
          <p:nvPr/>
        </p:nvSpPr>
        <p:spPr>
          <a:xfrm>
            <a:off x="6501002" y="6095146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Whose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BEEEA37-71EA-0A6D-E234-8520381DBD9E}"/>
              </a:ext>
            </a:extLst>
          </p:cNvPr>
          <p:cNvSpPr txBox="1"/>
          <p:nvPr/>
        </p:nvSpPr>
        <p:spPr>
          <a:xfrm>
            <a:off x="6501001" y="6254690"/>
            <a:ext cx="572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Who’s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D39F1D4-70B0-BE2F-948A-B146054123BB}"/>
              </a:ext>
            </a:extLst>
          </p:cNvPr>
          <p:cNvSpPr txBox="1"/>
          <p:nvPr/>
        </p:nvSpPr>
        <p:spPr>
          <a:xfrm>
            <a:off x="6477083" y="6419464"/>
            <a:ext cx="572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Who’s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F6C5253-D4C3-2ED2-FA5E-CC5EA68A05E5}"/>
              </a:ext>
            </a:extLst>
          </p:cNvPr>
          <p:cNvSpPr txBox="1"/>
          <p:nvPr/>
        </p:nvSpPr>
        <p:spPr>
          <a:xfrm>
            <a:off x="6477083" y="6572171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Whose</a:t>
            </a:r>
          </a:p>
        </p:txBody>
      </p:sp>
    </p:spTree>
    <p:extLst>
      <p:ext uri="{BB962C8B-B14F-4D97-AF65-F5344CB8AC3E}">
        <p14:creationId xmlns:p14="http://schemas.microsoft.com/office/powerpoint/2010/main" val="408172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30935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Vocabulary 4B: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Everyday activities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3877945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Grammar 4B: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Prepositions</a:t>
            </a:r>
            <a:r>
              <a:rPr lang="es-ES" dirty="0" smtClean="0">
                <a:solidFill>
                  <a:srgbClr val="FFFF00"/>
                </a:solidFill>
              </a:rPr>
              <a:t> [ at, in, on, to ]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253650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 usually </a:t>
            </a:r>
            <a:r>
              <a:rPr lang="en-US" dirty="0" smtClean="0">
                <a:solidFill>
                  <a:srgbClr val="FF0000"/>
                </a:solidFill>
              </a:rPr>
              <a:t>go to bed </a:t>
            </a:r>
            <a:r>
              <a:rPr lang="en-US" dirty="0" smtClean="0"/>
              <a:t>at 11:30 pm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52835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have English class </a:t>
            </a:r>
            <a:r>
              <a:rPr lang="en-US" dirty="0" smtClean="0">
                <a:solidFill>
                  <a:srgbClr val="FF0000"/>
                </a:solidFill>
              </a:rPr>
              <a:t>on</a:t>
            </a:r>
            <a:r>
              <a:rPr lang="en-US" dirty="0" smtClean="0"/>
              <a:t> Mondays and Wednesdays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5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69E0EDB-4923-A7F6-E620-E07A7E35C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191110"/>
            <a:ext cx="6881950" cy="66668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420F38-7448-00C0-1537-A2E433C6C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7754"/>
            <a:ext cx="4629150" cy="67402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35427" y="10377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EACEB3-2B1A-D54F-8EE7-87F23F452AC6}"/>
              </a:ext>
            </a:extLst>
          </p:cNvPr>
          <p:cNvSpPr txBox="1"/>
          <p:nvPr/>
        </p:nvSpPr>
        <p:spPr>
          <a:xfrm>
            <a:off x="435427" y="31212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930DEA-A542-F60E-5C9F-720E7088788C}"/>
              </a:ext>
            </a:extLst>
          </p:cNvPr>
          <p:cNvSpPr txBox="1"/>
          <p:nvPr/>
        </p:nvSpPr>
        <p:spPr>
          <a:xfrm>
            <a:off x="435427" y="14601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BE371B-F153-6C16-B941-B4B5CAD6252B}"/>
              </a:ext>
            </a:extLst>
          </p:cNvPr>
          <p:cNvSpPr txBox="1"/>
          <p:nvPr/>
        </p:nvSpPr>
        <p:spPr>
          <a:xfrm>
            <a:off x="435427" y="605826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DD667C-EE27-1A40-9747-073E37F76997}"/>
              </a:ext>
            </a:extLst>
          </p:cNvPr>
          <p:cNvSpPr txBox="1"/>
          <p:nvPr/>
        </p:nvSpPr>
        <p:spPr>
          <a:xfrm>
            <a:off x="435427" y="2275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E836E9-C8C7-E9C1-254A-6A7579104B9B}"/>
              </a:ext>
            </a:extLst>
          </p:cNvPr>
          <p:cNvSpPr txBox="1"/>
          <p:nvPr/>
        </p:nvSpPr>
        <p:spPr>
          <a:xfrm>
            <a:off x="435427" y="39470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FF3B20-3E16-DE97-B3CF-E739FF1A21DB}"/>
              </a:ext>
            </a:extLst>
          </p:cNvPr>
          <p:cNvSpPr txBox="1"/>
          <p:nvPr/>
        </p:nvSpPr>
        <p:spPr>
          <a:xfrm>
            <a:off x="435427" y="268797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88054AB-5833-E651-78AF-B08D7E1F2164}"/>
              </a:ext>
            </a:extLst>
          </p:cNvPr>
          <p:cNvSpPr txBox="1"/>
          <p:nvPr/>
        </p:nvSpPr>
        <p:spPr>
          <a:xfrm>
            <a:off x="435427" y="435936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399333-E89B-DF24-D518-216533BCEAFB}"/>
              </a:ext>
            </a:extLst>
          </p:cNvPr>
          <p:cNvSpPr txBox="1"/>
          <p:nvPr/>
        </p:nvSpPr>
        <p:spPr>
          <a:xfrm>
            <a:off x="399274" y="5645983"/>
            <a:ext cx="34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F1FAC00-A706-AF4E-4292-D7069A3C0CD4}"/>
              </a:ext>
            </a:extLst>
          </p:cNvPr>
          <p:cNvSpPr txBox="1"/>
          <p:nvPr/>
        </p:nvSpPr>
        <p:spPr>
          <a:xfrm>
            <a:off x="399274" y="1879598"/>
            <a:ext cx="34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D4D438-EA95-857F-18A4-7DE8BE3E59F9}"/>
              </a:ext>
            </a:extLst>
          </p:cNvPr>
          <p:cNvSpPr txBox="1"/>
          <p:nvPr/>
        </p:nvSpPr>
        <p:spPr>
          <a:xfrm>
            <a:off x="399274" y="5216288"/>
            <a:ext cx="34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F11478-A00A-0BD7-DA56-B5AD196C4C54}"/>
              </a:ext>
            </a:extLst>
          </p:cNvPr>
          <p:cNvSpPr txBox="1"/>
          <p:nvPr/>
        </p:nvSpPr>
        <p:spPr>
          <a:xfrm>
            <a:off x="399274" y="6454431"/>
            <a:ext cx="34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F5E574F-2F9E-7246-2251-527E4083A71B}"/>
              </a:ext>
            </a:extLst>
          </p:cNvPr>
          <p:cNvSpPr txBox="1"/>
          <p:nvPr/>
        </p:nvSpPr>
        <p:spPr>
          <a:xfrm>
            <a:off x="399274" y="4812719"/>
            <a:ext cx="34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1405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BE9C563-2EA3-67A3-AD49-C2FDCD1B7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606" y="654247"/>
            <a:ext cx="8247017" cy="62037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7800D6-0E0D-E1AF-FDD4-268A9225F8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54247"/>
            <a:ext cx="3845110" cy="591747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73527" y="30342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73527" y="25865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3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73527" y="39486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73527" y="34914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5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73527" y="12435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6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73527" y="48558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7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73527" y="57137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8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73527" y="170665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9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32704" y="437757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10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25636" y="61679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smtClean="0">
                <a:solidFill>
                  <a:srgbClr val="FF0000"/>
                </a:solidFill>
              </a:rPr>
              <a:t>11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6F58AF6-245B-07E0-3438-60F0B107EB61}"/>
              </a:ext>
            </a:extLst>
          </p:cNvPr>
          <p:cNvSpPr txBox="1"/>
          <p:nvPr/>
        </p:nvSpPr>
        <p:spPr>
          <a:xfrm>
            <a:off x="432704" y="52727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12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72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00" t="6666" r="813" b="12500"/>
          <a:stretch/>
        </p:blipFill>
        <p:spPr>
          <a:xfrm>
            <a:off x="365760" y="457200"/>
            <a:ext cx="11727180" cy="55435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417820" y="205740"/>
            <a:ext cx="1817370" cy="697230"/>
          </a:xfrm>
          <a:prstGeom prst="rect">
            <a:avLst/>
          </a:prstGeom>
          <a:solidFill>
            <a:srgbClr val="D4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10187940" y="251460"/>
            <a:ext cx="1817370" cy="697230"/>
          </a:xfrm>
          <a:prstGeom prst="rect">
            <a:avLst/>
          </a:prstGeom>
          <a:solidFill>
            <a:srgbClr val="D4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7402830" y="2061210"/>
            <a:ext cx="4690110" cy="3939540"/>
          </a:xfrm>
          <a:prstGeom prst="rect">
            <a:avLst/>
          </a:prstGeom>
          <a:solidFill>
            <a:srgbClr val="D4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6229350" y="3228975"/>
            <a:ext cx="5749290" cy="2560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rgbClr val="92D050"/>
                </a:solidFill>
              </a:rPr>
              <a:t>TIME:</a:t>
            </a:r>
          </a:p>
          <a:p>
            <a:pPr algn="ctr"/>
            <a:r>
              <a:rPr lang="es-ES" sz="2400" dirty="0" smtClean="0"/>
              <a:t>I </a:t>
            </a:r>
            <a:r>
              <a:rPr lang="es-ES" sz="2400" dirty="0" err="1" smtClean="0"/>
              <a:t>always</a:t>
            </a:r>
            <a:r>
              <a:rPr lang="es-ES" sz="2400" dirty="0" smtClean="0"/>
              <a:t> </a:t>
            </a:r>
            <a:r>
              <a:rPr lang="es-ES" sz="2400" dirty="0" err="1" smtClean="0"/>
              <a:t>have</a:t>
            </a:r>
            <a:r>
              <a:rPr lang="es-ES" sz="2400" dirty="0" smtClean="0"/>
              <a:t> English </a:t>
            </a:r>
            <a:r>
              <a:rPr lang="es-ES" sz="2400" dirty="0" err="1" smtClean="0"/>
              <a:t>class</a:t>
            </a:r>
            <a:r>
              <a:rPr lang="es-ES" sz="2400" dirty="0" smtClean="0"/>
              <a:t> </a:t>
            </a:r>
            <a:r>
              <a:rPr lang="es-ES" sz="2400" dirty="0" smtClean="0">
                <a:solidFill>
                  <a:srgbClr val="FFFF00"/>
                </a:solidFill>
              </a:rPr>
              <a:t>in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evening</a:t>
            </a:r>
            <a:endParaRPr lang="es-ES" sz="2400" dirty="0" smtClean="0"/>
          </a:p>
          <a:p>
            <a:pPr algn="ctr"/>
            <a:endParaRPr lang="es-ES" sz="2400" dirty="0">
              <a:solidFill>
                <a:srgbClr val="92D050"/>
              </a:solidFill>
            </a:endParaRPr>
          </a:p>
          <a:p>
            <a:pPr algn="ctr"/>
            <a:r>
              <a:rPr lang="es-ES" sz="2400" dirty="0" smtClean="0">
                <a:solidFill>
                  <a:srgbClr val="92D050"/>
                </a:solidFill>
              </a:rPr>
              <a:t>PLACE:</a:t>
            </a:r>
          </a:p>
          <a:p>
            <a:pPr algn="ctr"/>
            <a:r>
              <a:rPr lang="es-ES" sz="2400" dirty="0" smtClean="0"/>
              <a:t>I </a:t>
            </a:r>
            <a:r>
              <a:rPr lang="es-ES" sz="2400" dirty="0" err="1" smtClean="0"/>
              <a:t>study</a:t>
            </a:r>
            <a:r>
              <a:rPr lang="es-ES" sz="2400" dirty="0" smtClean="0"/>
              <a:t> English </a:t>
            </a:r>
            <a:r>
              <a:rPr lang="es-ES" sz="2400" dirty="0" smtClean="0">
                <a:solidFill>
                  <a:srgbClr val="FFFF00"/>
                </a:solidFill>
              </a:rPr>
              <a:t>at</a:t>
            </a:r>
            <a:r>
              <a:rPr lang="es-ES" sz="2400" dirty="0" smtClean="0"/>
              <a:t> </a:t>
            </a:r>
            <a:r>
              <a:rPr lang="es-ES" sz="2400" dirty="0" err="1" smtClean="0"/>
              <a:t>Duoc</a:t>
            </a:r>
            <a:r>
              <a:rPr lang="es-ES" sz="2400" dirty="0" smtClean="0"/>
              <a:t> UC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61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30935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Vocabulary 4C: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Adverbs of frequency / Expressions of frequency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3877945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Grammar 4C: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Adverbs of frequency / Expressions of frequency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253650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Always – Usually – Often – Sometimes – Hardly ever – Never / once a week – every summer, </a:t>
            </a:r>
            <a:r>
              <a:rPr lang="en-US" dirty="0" err="1" smtClean="0">
                <a:solidFill>
                  <a:srgbClr val="FF0000"/>
                </a:solidFill>
              </a:rPr>
              <a:t>etc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52835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you </a:t>
            </a:r>
            <a:r>
              <a:rPr lang="en-US" dirty="0" smtClean="0">
                <a:solidFill>
                  <a:srgbClr val="FF0000"/>
                </a:solidFill>
              </a:rPr>
              <a:t>usually</a:t>
            </a:r>
            <a:r>
              <a:rPr lang="en-US" dirty="0" smtClean="0"/>
              <a:t> go to work by bus? 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smtClean="0"/>
              <a:t> we have English class </a:t>
            </a:r>
            <a:r>
              <a:rPr lang="en-US" dirty="0" smtClean="0">
                <a:solidFill>
                  <a:srgbClr val="FF0000"/>
                </a:solidFill>
              </a:rPr>
              <a:t>twice a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3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rgbClr val="D4E5F6"/>
          </a:solidFill>
        </p:spPr>
        <p:txBody>
          <a:bodyPr/>
          <a:lstStyle/>
          <a:p>
            <a:pPr algn="ctr"/>
            <a:r>
              <a:rPr lang="en-US" dirty="0" smtClean="0"/>
              <a:t>Adverbs of Frequency / Expressions of Frequency</a:t>
            </a:r>
            <a:endParaRPr lang="en-US" dirty="0"/>
          </a:p>
        </p:txBody>
      </p:sp>
      <p:sp>
        <p:nvSpPr>
          <p:cNvPr id="5" name="Triángulo isósceles 4"/>
          <p:cNvSpPr/>
          <p:nvPr/>
        </p:nvSpPr>
        <p:spPr>
          <a:xfrm rot="10800000">
            <a:off x="756912" y="2001852"/>
            <a:ext cx="4214331" cy="4399397"/>
          </a:xfrm>
          <a:prstGeom prst="triangle">
            <a:avLst>
              <a:gd name="adj" fmla="val 100000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33610" y="2130191"/>
            <a:ext cx="5285089" cy="4195481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j-lt"/>
              </a:rPr>
              <a:t>100%	Always</a:t>
            </a:r>
          </a:p>
          <a:p>
            <a:r>
              <a:rPr lang="en-US" sz="4000" dirty="0">
                <a:latin typeface="+mj-lt"/>
              </a:rPr>
              <a:t>90%	</a:t>
            </a:r>
            <a:r>
              <a:rPr lang="en-US" sz="4000" dirty="0" smtClean="0">
                <a:latin typeface="+mj-lt"/>
              </a:rPr>
              <a:t>Usually</a:t>
            </a:r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70%	</a:t>
            </a:r>
            <a:r>
              <a:rPr lang="en-US" sz="4000" dirty="0" smtClean="0">
                <a:latin typeface="+mj-lt"/>
              </a:rPr>
              <a:t>Often</a:t>
            </a:r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50%	</a:t>
            </a:r>
            <a:r>
              <a:rPr lang="en-US" sz="4000" dirty="0" smtClean="0">
                <a:latin typeface="+mj-lt"/>
              </a:rPr>
              <a:t>Sometimes</a:t>
            </a:r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10%	</a:t>
            </a:r>
            <a:r>
              <a:rPr lang="en-US" sz="4000" dirty="0" smtClean="0">
                <a:latin typeface="+mj-lt"/>
              </a:rPr>
              <a:t>Hardly </a:t>
            </a:r>
            <a:r>
              <a:rPr lang="en-US" sz="4000" dirty="0">
                <a:latin typeface="+mj-lt"/>
              </a:rPr>
              <a:t>ever</a:t>
            </a:r>
          </a:p>
          <a:p>
            <a:r>
              <a:rPr lang="en-US" sz="4000" dirty="0">
                <a:latin typeface="+mj-lt"/>
              </a:rPr>
              <a:t>0%		never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7006987" y="1833579"/>
            <a:ext cx="4705060" cy="4735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Every</a:t>
            </a:r>
          </a:p>
          <a:p>
            <a:pPr lvl="2"/>
            <a:r>
              <a:rPr lang="en-US" sz="2800" dirty="0"/>
              <a:t>Day</a:t>
            </a:r>
          </a:p>
          <a:p>
            <a:pPr lvl="2"/>
            <a:r>
              <a:rPr lang="en-US" sz="2800" dirty="0"/>
              <a:t>Week</a:t>
            </a:r>
          </a:p>
          <a:p>
            <a:pPr lvl="2"/>
            <a:r>
              <a:rPr lang="en-US" sz="2800" dirty="0"/>
              <a:t>Month</a:t>
            </a:r>
          </a:p>
          <a:p>
            <a:pPr lvl="2"/>
            <a:r>
              <a:rPr lang="en-US" sz="2800" dirty="0"/>
              <a:t>year</a:t>
            </a:r>
          </a:p>
          <a:p>
            <a:r>
              <a:rPr lang="en-US" sz="3200" dirty="0"/>
              <a:t>(1) Once a week</a:t>
            </a:r>
          </a:p>
          <a:p>
            <a:r>
              <a:rPr lang="en-US" sz="3200" dirty="0"/>
              <a:t>(2) Twice a year</a:t>
            </a:r>
          </a:p>
          <a:p>
            <a:r>
              <a:rPr lang="en-US" sz="3200" dirty="0"/>
              <a:t>Three times a day</a:t>
            </a:r>
          </a:p>
          <a:p>
            <a:r>
              <a:rPr lang="en-US" sz="3200" dirty="0"/>
              <a:t>Four times an hour</a:t>
            </a:r>
          </a:p>
        </p:txBody>
      </p:sp>
    </p:spTree>
    <p:extLst>
      <p:ext uri="{BB962C8B-B14F-4D97-AF65-F5344CB8AC3E}">
        <p14:creationId xmlns:p14="http://schemas.microsoft.com/office/powerpoint/2010/main" val="363155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723</Words>
  <Application>Microsoft Office PowerPoint</Application>
  <PresentationFormat>Panorámica</PresentationFormat>
  <Paragraphs>197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 3</vt:lpstr>
      <vt:lpstr>Tema de Office</vt:lpstr>
      <vt:lpstr>INI3111</vt:lpstr>
      <vt:lpstr>Vocabulary 4A: The Family</vt:lpstr>
      <vt:lpstr>Presentación de PowerPoint</vt:lpstr>
      <vt:lpstr>Vocabulary 4B: Everyday activities</vt:lpstr>
      <vt:lpstr>Presentación de PowerPoint</vt:lpstr>
      <vt:lpstr>Presentación de PowerPoint</vt:lpstr>
      <vt:lpstr>Presentación de PowerPoint</vt:lpstr>
      <vt:lpstr>Vocabulary 4C: Adverbs of frequency / Expressions of frequency</vt:lpstr>
      <vt:lpstr>Adverbs of Frequency / Expressions of Frequency</vt:lpstr>
      <vt:lpstr>Vocabulary 5A: Verbs phrases</vt:lpstr>
      <vt:lpstr>Vocabulary 1</vt:lpstr>
      <vt:lpstr>Vocabulary 5B: Verbs</vt:lpstr>
      <vt:lpstr>5B: What are they doing? (Present Continuous)</vt:lpstr>
      <vt:lpstr>Vocabulary 5C: Verbs / Dates / Weather / Seasons</vt:lpstr>
      <vt:lpstr>Simple Present Vs Present Continuous</vt:lpstr>
      <vt:lpstr>Vocabulary 6A: Object Pronouns</vt:lpstr>
      <vt:lpstr>Subject Pronouns and Object pronouns</vt:lpstr>
      <vt:lpstr>Vocabulary 6B: Preference Verbs</vt:lpstr>
      <vt:lpstr>Practice: Do you like…ing?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INI3111</dc:title>
  <dc:creator>Cetecom</dc:creator>
  <cp:lastModifiedBy>Cetecom</cp:lastModifiedBy>
  <cp:revision>12</cp:revision>
  <dcterms:created xsi:type="dcterms:W3CDTF">2023-04-21T21:11:00Z</dcterms:created>
  <dcterms:modified xsi:type="dcterms:W3CDTF">2023-04-22T13:52:35Z</dcterms:modified>
</cp:coreProperties>
</file>